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Nunito"/>
      <p:regular r:id="rId20"/>
      <p:bold r:id="rId21"/>
      <p:italic r:id="rId22"/>
      <p:boldItalic r:id="rId23"/>
    </p:embeddedFont>
    <p:embeddedFont>
      <p:font typeface="Charm"/>
      <p:regular r:id="rId24"/>
      <p:bold r:id="rId25"/>
    </p:embeddedFont>
    <p:embeddedFont>
      <p:font typeface="Philosopher"/>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Charm-regular.fntdata"/><Relationship Id="rId23" Type="http://schemas.openxmlformats.org/officeDocument/2006/relationships/font" Target="fonts/Nuni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hilosopher-regular.fntdata"/><Relationship Id="rId25" Type="http://schemas.openxmlformats.org/officeDocument/2006/relationships/font" Target="fonts/Charm-bold.fntdata"/><Relationship Id="rId28" Type="http://schemas.openxmlformats.org/officeDocument/2006/relationships/font" Target="fonts/Philosopher-italic.fntdata"/><Relationship Id="rId27" Type="http://schemas.openxmlformats.org/officeDocument/2006/relationships/font" Target="fonts/Philosopher-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hilosopher-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Thank you for spending the next hour with us. My name is Leslie Butler and I am the HR Representative from Licensure and joining me is my Supervisor, Personnel Coordinator of Strategic Staffing, Acynda Spriggs.  Today’s topic is the renewal process for the educational aide permit. If you have any questions, please put them in the chat as Acynda will be monitoring the chat. Before I begin the presentation, I would like to give away some CCS Swag.The first person to put the correct answer in the chat will win!: What date must your permit be renewed by?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Answer June 2, 2023</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034c8d44e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034c8d44e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034c8d44e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034c8d44e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34c8d44e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34c8d44e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034c8d44e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034c8d44e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034c8d44e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034c8d44e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02694a40a4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02694a40a4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034c8d44e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034c8d44e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CCS requires IA’s to renew their permits by the last day of the school year because most IA’s do not check their emails over the summer break. If there were any issues with renewing, these can all be resolved by the end of the year and, those IA’s that work summer school need their permit to be valid since summer runs from June through July. One more question for some CCS Swag: What is the name of the fund that requires IA’s to add the ESEA designation onto their permit?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02694a40a4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02694a40a4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034c8d44e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034c8d44e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034c8d44e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034c8d44e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300">
                <a:solidFill>
                  <a:srgbClr val="233A44"/>
                </a:solidFill>
              </a:rPr>
              <a:t>The Properly-Certified-or Licensed Toolkit requires the following: Paraprofessionals • Provide evidence of meeting the requirements for proper certification 1. For a schoolwide program receiving Title I funds, the requirements apply to all paraprofessionals in that school. 2. For a program that is not schoolwide (i.e., targeted assistance), the requirements apply to all paraprofessionals being paid with Title I funds.</a:t>
            </a:r>
            <a:endParaRPr sz="1300">
              <a:solidFill>
                <a:srgbClr val="233A44"/>
              </a:solidFill>
            </a:endParaRPr>
          </a:p>
          <a:p>
            <a:pPr indent="0" lvl="0" marL="0" rtl="0" algn="l">
              <a:spcBef>
                <a:spcPts val="1200"/>
              </a:spcBef>
              <a:spcAft>
                <a:spcPts val="0"/>
              </a:spcAft>
              <a:buClr>
                <a:schemeClr val="dk1"/>
              </a:buClr>
              <a:buSzPts val="1100"/>
              <a:buFont typeface="Arial"/>
              <a:buNone/>
            </a:pPr>
            <a:r>
              <a:t/>
            </a:r>
            <a:endParaRPr sz="1300">
              <a:solidFill>
                <a:srgbClr val="233A44"/>
              </a:solidFill>
              <a:latin typeface="Calibri"/>
              <a:ea typeface="Calibri"/>
              <a:cs typeface="Calibri"/>
              <a:sym typeface="Calibri"/>
            </a:endParaRPr>
          </a:p>
          <a:p>
            <a:pPr indent="0" lvl="0" marL="0" rtl="0" algn="l">
              <a:spcBef>
                <a:spcPts val="1600"/>
              </a:spcBef>
              <a:spcAft>
                <a:spcPts val="0"/>
              </a:spcAft>
              <a:buNone/>
            </a:pPr>
            <a:r>
              <a:t/>
            </a:r>
            <a:endParaRPr sz="1300">
              <a:solidFill>
                <a:srgbClr val="233A44"/>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034c8d44e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034c8d44e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034c8d44e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034c8d44e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034c8d44e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034c8d44e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believe that your documents are on file, please email me and I will send you what is in your file. Keep in mind that if your transcripts are not official ODE may not accept them. ODE will only send you an email one time.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core.ode.state.oh.us/Core4/ODE.CORE.Lic.Profile.Public.U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ohid.ohio.gov/wps/portal/gov/ohid/logi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codes.ohio.gov/ohio-revised-code/section-3319.07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0" y="711769"/>
            <a:ext cx="5361300" cy="255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Philosopher"/>
                <a:ea typeface="Philosopher"/>
                <a:cs typeface="Philosopher"/>
                <a:sym typeface="Philosopher"/>
              </a:rPr>
              <a:t>Educational Aide Permit Renewal</a:t>
            </a:r>
            <a:endParaRPr>
              <a:solidFill>
                <a:srgbClr val="000000"/>
              </a:solidFill>
              <a:latin typeface="Philosopher"/>
              <a:ea typeface="Philosopher"/>
              <a:cs typeface="Philosopher"/>
              <a:sym typeface="Philosopher"/>
            </a:endParaRPr>
          </a:p>
          <a:p>
            <a:pPr indent="0" lvl="0" marL="0" rtl="0" algn="ctr">
              <a:spcBef>
                <a:spcPts val="0"/>
              </a:spcBef>
              <a:spcAft>
                <a:spcPts val="0"/>
              </a:spcAft>
              <a:buNone/>
            </a:pPr>
            <a:r>
              <a:rPr lang="en">
                <a:solidFill>
                  <a:srgbClr val="000000"/>
                </a:solidFill>
                <a:latin typeface="Philosopher"/>
                <a:ea typeface="Philosopher"/>
                <a:cs typeface="Philosopher"/>
                <a:sym typeface="Philosopher"/>
              </a:rPr>
              <a:t>Professional Development</a:t>
            </a:r>
            <a:endParaRPr>
              <a:solidFill>
                <a:srgbClr val="000000"/>
              </a:solidFill>
              <a:latin typeface="Philosopher"/>
              <a:ea typeface="Philosopher"/>
              <a:cs typeface="Philosopher"/>
              <a:sym typeface="Philosopher"/>
            </a:endParaRPr>
          </a:p>
        </p:txBody>
      </p:sp>
      <p:sp>
        <p:nvSpPr>
          <p:cNvPr id="129" name="Google Shape;129;p13"/>
          <p:cNvSpPr txBox="1"/>
          <p:nvPr>
            <p:ph idx="1" type="subTitle"/>
          </p:nvPr>
        </p:nvSpPr>
        <p:spPr>
          <a:xfrm>
            <a:off x="1891350" y="3128752"/>
            <a:ext cx="5361300" cy="111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00"/>
                </a:solidFill>
                <a:latin typeface="Charm"/>
                <a:ea typeface="Charm"/>
                <a:cs typeface="Charm"/>
                <a:sym typeface="Charm"/>
              </a:rPr>
              <a:t>February 1, 2023</a:t>
            </a:r>
            <a:endParaRPr sz="1800">
              <a:solidFill>
                <a:srgbClr val="000000"/>
              </a:solidFill>
              <a:latin typeface="Charm"/>
              <a:ea typeface="Charm"/>
              <a:cs typeface="Charm"/>
              <a:sym typeface="Charm"/>
            </a:endParaRPr>
          </a:p>
          <a:p>
            <a:pPr indent="0" lvl="0" marL="0" rtl="0" algn="ctr">
              <a:spcBef>
                <a:spcPts val="0"/>
              </a:spcBef>
              <a:spcAft>
                <a:spcPts val="0"/>
              </a:spcAft>
              <a:buNone/>
            </a:pPr>
            <a:r>
              <a:rPr lang="en" sz="1800">
                <a:solidFill>
                  <a:srgbClr val="000000"/>
                </a:solidFill>
                <a:latin typeface="Charm"/>
                <a:ea typeface="Charm"/>
                <a:cs typeface="Charm"/>
                <a:sym typeface="Charm"/>
              </a:rPr>
              <a:t>Leslie Butler, HR Representative-Licensure</a:t>
            </a:r>
            <a:endParaRPr sz="1800">
              <a:solidFill>
                <a:srgbClr val="000000"/>
              </a:solidFill>
              <a:latin typeface="Charm"/>
              <a:ea typeface="Charm"/>
              <a:cs typeface="Charm"/>
              <a:sym typeface="Charm"/>
            </a:endParaRPr>
          </a:p>
          <a:p>
            <a:pPr indent="0" lvl="0" marL="0" rtl="0" algn="ctr">
              <a:spcBef>
                <a:spcPts val="0"/>
              </a:spcBef>
              <a:spcAft>
                <a:spcPts val="0"/>
              </a:spcAft>
              <a:buNone/>
            </a:pPr>
            <a:r>
              <a:rPr lang="en" sz="1800">
                <a:solidFill>
                  <a:srgbClr val="000000"/>
                </a:solidFill>
                <a:latin typeface="Charm"/>
                <a:ea typeface="Charm"/>
                <a:cs typeface="Charm"/>
                <a:sym typeface="Charm"/>
              </a:rPr>
              <a:t>Acynda Spriggs, Personnel Coordinator, Strategic Staffing</a:t>
            </a:r>
            <a:endParaRPr sz="1800">
              <a:solidFill>
                <a:srgbClr val="000000"/>
              </a:solidFill>
              <a:latin typeface="Charm"/>
              <a:ea typeface="Charm"/>
              <a:cs typeface="Charm"/>
              <a:sym typeface="Charm"/>
            </a:endParaRPr>
          </a:p>
        </p:txBody>
      </p:sp>
      <p:pic>
        <p:nvPicPr>
          <p:cNvPr id="130" name="Google Shape;130;p13"/>
          <p:cNvPicPr preferRelativeResize="0"/>
          <p:nvPr/>
        </p:nvPicPr>
        <p:blipFill>
          <a:blip r:embed="rId3">
            <a:alphaModFix/>
          </a:blip>
          <a:stretch>
            <a:fillRect/>
          </a:stretch>
        </p:blipFill>
        <p:spPr>
          <a:xfrm>
            <a:off x="6132125" y="4243845"/>
            <a:ext cx="2762250" cy="542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000000"/>
                </a:solidFill>
                <a:latin typeface="Philosopher"/>
                <a:ea typeface="Philosopher"/>
                <a:cs typeface="Philosopher"/>
                <a:sym typeface="Philosopher"/>
              </a:rPr>
              <a:t>Educator Search through ODE</a:t>
            </a:r>
            <a:endParaRPr sz="3600">
              <a:solidFill>
                <a:srgbClr val="000000"/>
              </a:solidFill>
              <a:latin typeface="Philosopher"/>
              <a:ea typeface="Philosopher"/>
              <a:cs typeface="Philosopher"/>
              <a:sym typeface="Philosopher"/>
            </a:endParaRPr>
          </a:p>
        </p:txBody>
      </p:sp>
      <p:sp>
        <p:nvSpPr>
          <p:cNvPr id="184" name="Google Shape;184;p22"/>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Philosopher"/>
                <a:ea typeface="Philosopher"/>
                <a:cs typeface="Philosopher"/>
                <a:sym typeface="Philosopher"/>
              </a:rPr>
              <a:t>You can use this webpage to look at your permit without using your login information.</a:t>
            </a:r>
            <a:endParaRPr sz="2700">
              <a:latin typeface="Philosopher"/>
              <a:ea typeface="Philosopher"/>
              <a:cs typeface="Philosopher"/>
              <a:sym typeface="Philosopher"/>
            </a:endParaRPr>
          </a:p>
          <a:p>
            <a:pPr indent="0" lvl="0" marL="0" rtl="0" algn="l">
              <a:spcBef>
                <a:spcPts val="1600"/>
              </a:spcBef>
              <a:spcAft>
                <a:spcPts val="0"/>
              </a:spcAft>
              <a:buNone/>
            </a:pPr>
            <a:r>
              <a:rPr lang="en" sz="2700" u="sng">
                <a:solidFill>
                  <a:schemeClr val="hlink"/>
                </a:solidFill>
                <a:latin typeface="Philosopher"/>
                <a:ea typeface="Philosopher"/>
                <a:cs typeface="Philosopher"/>
                <a:sym typeface="Philosopher"/>
                <a:hlinkClick r:id="rId3"/>
              </a:rPr>
              <a:t>https://core.ode.state.oh.us/Core4/ODE.CORE.Lic.Profile.Public.UI/</a:t>
            </a:r>
            <a:endParaRPr sz="2700">
              <a:latin typeface="Philosopher"/>
              <a:ea typeface="Philosopher"/>
              <a:cs typeface="Philosopher"/>
              <a:sym typeface="Philosopher"/>
            </a:endParaRPr>
          </a:p>
          <a:p>
            <a:pPr indent="0" lvl="0" marL="0" rtl="0" algn="l">
              <a:spcBef>
                <a:spcPts val="1600"/>
              </a:spcBef>
              <a:spcAft>
                <a:spcPts val="1600"/>
              </a:spcAft>
              <a:buNone/>
            </a:pPr>
            <a:r>
              <a:t/>
            </a:r>
            <a:endParaRPr sz="2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Philosopher"/>
                <a:ea typeface="Philosopher"/>
                <a:cs typeface="Philosopher"/>
                <a:sym typeface="Philosopher"/>
              </a:rPr>
              <a:t>Accessing your ODE Profile</a:t>
            </a:r>
            <a:endParaRPr>
              <a:solidFill>
                <a:srgbClr val="000000"/>
              </a:solidFill>
              <a:latin typeface="Philosopher"/>
              <a:ea typeface="Philosopher"/>
              <a:cs typeface="Philosopher"/>
              <a:sym typeface="Philosopher"/>
            </a:endParaRPr>
          </a:p>
        </p:txBody>
      </p:sp>
      <p:sp>
        <p:nvSpPr>
          <p:cNvPr id="190" name="Google Shape;190;p23"/>
          <p:cNvSpPr txBox="1"/>
          <p:nvPr>
            <p:ph idx="1" type="body"/>
          </p:nvPr>
        </p:nvSpPr>
        <p:spPr>
          <a:xfrm>
            <a:off x="819150" y="1546200"/>
            <a:ext cx="7505700" cy="28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u="sng">
                <a:solidFill>
                  <a:schemeClr val="hlink"/>
                </a:solidFill>
                <a:latin typeface="Philosopher"/>
                <a:ea typeface="Philosopher"/>
                <a:cs typeface="Philosopher"/>
                <a:sym typeface="Philosopher"/>
                <a:hlinkClick r:id="rId3"/>
              </a:rPr>
              <a:t>https://ohid.ohio.gov/wps/portal/gov/ohid/login</a:t>
            </a:r>
            <a:endParaRPr sz="2500">
              <a:latin typeface="Philosopher"/>
              <a:ea typeface="Philosopher"/>
              <a:cs typeface="Philosopher"/>
              <a:sym typeface="Philosopher"/>
            </a:endParaRPr>
          </a:p>
          <a:p>
            <a:pPr indent="0" lvl="0" marL="0" rtl="0" algn="l">
              <a:spcBef>
                <a:spcPts val="1600"/>
              </a:spcBef>
              <a:spcAft>
                <a:spcPts val="1600"/>
              </a:spcAft>
              <a:buNone/>
            </a:pPr>
            <a:r>
              <a:rPr lang="en" sz="2500">
                <a:latin typeface="Philosopher"/>
                <a:ea typeface="Philosopher"/>
                <a:cs typeface="Philosopher"/>
                <a:sym typeface="Philosopher"/>
              </a:rPr>
              <a:t>Those of you who have not accessed your profile in the last couple of years will need to create a new login and password. Once you follow the steps, the interface will link your old profile with the new interface.</a:t>
            </a:r>
            <a:endParaRPr sz="2500">
              <a:latin typeface="Philosopher"/>
              <a:ea typeface="Philosopher"/>
              <a:cs typeface="Philosopher"/>
              <a:sym typeface="Philosoph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Philosopher"/>
                <a:ea typeface="Philosopher"/>
                <a:cs typeface="Philosopher"/>
                <a:sym typeface="Philosopher"/>
              </a:rPr>
              <a:t>Renewing your permit</a:t>
            </a:r>
            <a:endParaRPr>
              <a:solidFill>
                <a:srgbClr val="000000"/>
              </a:solidFill>
              <a:latin typeface="Philosopher"/>
              <a:ea typeface="Philosopher"/>
              <a:cs typeface="Philosopher"/>
              <a:sym typeface="Philosopher"/>
            </a:endParaRPr>
          </a:p>
        </p:txBody>
      </p:sp>
      <p:sp>
        <p:nvSpPr>
          <p:cNvPr id="196" name="Google Shape;196;p2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000000"/>
                </a:solidFill>
                <a:latin typeface="Philosopher"/>
                <a:ea typeface="Philosopher"/>
                <a:cs typeface="Philosopher"/>
                <a:sym typeface="Philosopher"/>
              </a:rPr>
              <a:t>You may have issues using your Iphone or Macbook when submitting your application.</a:t>
            </a:r>
            <a:endParaRPr sz="2300">
              <a:solidFill>
                <a:srgbClr val="000000"/>
              </a:solidFill>
              <a:latin typeface="Philosopher"/>
              <a:ea typeface="Philosopher"/>
              <a:cs typeface="Philosopher"/>
              <a:sym typeface="Philosopher"/>
            </a:endParaRPr>
          </a:p>
          <a:p>
            <a:pPr indent="0" lvl="0" marL="0" rtl="0" algn="l">
              <a:spcBef>
                <a:spcPts val="1600"/>
              </a:spcBef>
              <a:spcAft>
                <a:spcPts val="1600"/>
              </a:spcAft>
              <a:buNone/>
            </a:pPr>
            <a:r>
              <a:rPr lang="en" sz="2300">
                <a:solidFill>
                  <a:srgbClr val="000000"/>
                </a:solidFill>
                <a:latin typeface="Philosopher"/>
                <a:ea typeface="Philosopher"/>
                <a:cs typeface="Philosopher"/>
                <a:sym typeface="Philosopher"/>
              </a:rPr>
              <a:t>You may need to disable your pop up blocker to submit your application.</a:t>
            </a:r>
            <a:endParaRPr sz="2300">
              <a:solidFill>
                <a:srgbClr val="000000"/>
              </a:solidFill>
              <a:latin typeface="Philosopher"/>
              <a:ea typeface="Philosopher"/>
              <a:cs typeface="Philosopher"/>
              <a:sym typeface="Philosoph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5"/>
          <p:cNvSpPr txBox="1"/>
          <p:nvPr>
            <p:ph type="title"/>
          </p:nvPr>
        </p:nvSpPr>
        <p:spPr>
          <a:xfrm>
            <a:off x="819150" y="356475"/>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Philosopher"/>
                <a:ea typeface="Philosopher"/>
                <a:cs typeface="Philosopher"/>
                <a:sym typeface="Philosopher"/>
              </a:rPr>
              <a:t>Career Advancement</a:t>
            </a:r>
            <a:endParaRPr b="1">
              <a:solidFill>
                <a:srgbClr val="000000"/>
              </a:solidFill>
              <a:latin typeface="Philosopher"/>
              <a:ea typeface="Philosopher"/>
              <a:cs typeface="Philosopher"/>
              <a:sym typeface="Philosopher"/>
            </a:endParaRPr>
          </a:p>
        </p:txBody>
      </p:sp>
      <p:sp>
        <p:nvSpPr>
          <p:cNvPr id="202" name="Google Shape;202;p25"/>
          <p:cNvSpPr txBox="1"/>
          <p:nvPr>
            <p:ph idx="1" type="body"/>
          </p:nvPr>
        </p:nvSpPr>
        <p:spPr>
          <a:xfrm>
            <a:off x="819150" y="1009775"/>
            <a:ext cx="7505700" cy="36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hilosopher"/>
                <a:ea typeface="Philosopher"/>
                <a:cs typeface="Philosopher"/>
                <a:sym typeface="Philosopher"/>
              </a:rPr>
              <a:t>Alternative License Process: Requires a bachelor’s degree to start</a:t>
            </a:r>
            <a:endParaRPr sz="1800">
              <a:latin typeface="Philosopher"/>
              <a:ea typeface="Philosopher"/>
              <a:cs typeface="Philosopher"/>
              <a:sym typeface="Philosopher"/>
            </a:endParaRPr>
          </a:p>
          <a:p>
            <a:pPr indent="0" lvl="0" marL="0" rtl="0" algn="l">
              <a:lnSpc>
                <a:spcPct val="100000"/>
              </a:lnSpc>
              <a:spcBef>
                <a:spcPts val="1600"/>
              </a:spcBef>
              <a:spcAft>
                <a:spcPts val="0"/>
              </a:spcAft>
              <a:buNone/>
            </a:pPr>
            <a:r>
              <a:rPr lang="en" sz="1600">
                <a:solidFill>
                  <a:srgbClr val="000000"/>
                </a:solidFill>
                <a:latin typeface="Philosopher"/>
                <a:ea typeface="Philosopher"/>
                <a:cs typeface="Philosopher"/>
                <a:sym typeface="Philosopher"/>
              </a:rPr>
              <a:t>Step 1 - Request an Alternative Resident Educator License Evaluation</a:t>
            </a:r>
            <a:endParaRPr sz="1600">
              <a:solidFill>
                <a:srgbClr val="000000"/>
              </a:solidFill>
              <a:latin typeface="Philosopher"/>
              <a:ea typeface="Philosopher"/>
              <a:cs typeface="Philosopher"/>
              <a:sym typeface="Philosopher"/>
            </a:endParaRPr>
          </a:p>
          <a:p>
            <a:pPr indent="0" lvl="0" marL="0" rtl="0" algn="l">
              <a:lnSpc>
                <a:spcPct val="100000"/>
              </a:lnSpc>
              <a:spcBef>
                <a:spcPts val="1600"/>
              </a:spcBef>
              <a:spcAft>
                <a:spcPts val="0"/>
              </a:spcAft>
              <a:buNone/>
            </a:pPr>
            <a:r>
              <a:rPr lang="en" sz="1600">
                <a:solidFill>
                  <a:srgbClr val="000000"/>
                </a:solidFill>
                <a:latin typeface="Philosopher"/>
                <a:ea typeface="Philosopher"/>
                <a:cs typeface="Philosopher"/>
                <a:sym typeface="Philosopher"/>
              </a:rPr>
              <a:t>Step 2 - Complete Content Area Exam Requirements</a:t>
            </a:r>
            <a:endParaRPr sz="1600">
              <a:solidFill>
                <a:srgbClr val="000000"/>
              </a:solidFill>
              <a:latin typeface="Philosopher"/>
              <a:ea typeface="Philosopher"/>
              <a:cs typeface="Philosopher"/>
              <a:sym typeface="Philosopher"/>
            </a:endParaRPr>
          </a:p>
          <a:p>
            <a:pPr indent="0" lvl="0" marL="0" rtl="0" algn="l">
              <a:lnSpc>
                <a:spcPct val="100000"/>
              </a:lnSpc>
              <a:spcBef>
                <a:spcPts val="1600"/>
              </a:spcBef>
              <a:spcAft>
                <a:spcPts val="0"/>
              </a:spcAft>
              <a:buNone/>
            </a:pPr>
            <a:r>
              <a:rPr lang="en" sz="1600">
                <a:solidFill>
                  <a:srgbClr val="000000"/>
                </a:solidFill>
                <a:latin typeface="Philosopher"/>
                <a:ea typeface="Philosopher"/>
                <a:cs typeface="Philosopher"/>
                <a:sym typeface="Philosopher"/>
              </a:rPr>
              <a:t>Step 3 - Request the Confirmation Registration Letter</a:t>
            </a:r>
            <a:endParaRPr sz="1600">
              <a:solidFill>
                <a:srgbClr val="000000"/>
              </a:solidFill>
              <a:latin typeface="Philosopher"/>
              <a:ea typeface="Philosopher"/>
              <a:cs typeface="Philosopher"/>
              <a:sym typeface="Philosopher"/>
            </a:endParaRPr>
          </a:p>
          <a:p>
            <a:pPr indent="0" lvl="0" marL="0" rtl="0" algn="l">
              <a:lnSpc>
                <a:spcPct val="100000"/>
              </a:lnSpc>
              <a:spcBef>
                <a:spcPts val="1600"/>
              </a:spcBef>
              <a:spcAft>
                <a:spcPts val="0"/>
              </a:spcAft>
              <a:buNone/>
            </a:pPr>
            <a:r>
              <a:rPr lang="en" sz="1600">
                <a:solidFill>
                  <a:srgbClr val="000000"/>
                </a:solidFill>
                <a:latin typeface="Philosopher"/>
                <a:ea typeface="Philosopher"/>
                <a:cs typeface="Philosopher"/>
                <a:sym typeface="Philosopher"/>
              </a:rPr>
              <a:t>Step 4 - Enroll in an Approved Alternative Licensure Institute</a:t>
            </a:r>
            <a:endParaRPr sz="1600">
              <a:solidFill>
                <a:srgbClr val="000000"/>
              </a:solidFill>
              <a:latin typeface="Philosopher"/>
              <a:ea typeface="Philosopher"/>
              <a:cs typeface="Philosopher"/>
              <a:sym typeface="Philosopher"/>
            </a:endParaRPr>
          </a:p>
          <a:p>
            <a:pPr indent="0" lvl="0" marL="0" rtl="0" algn="l">
              <a:lnSpc>
                <a:spcPct val="100000"/>
              </a:lnSpc>
              <a:spcBef>
                <a:spcPts val="1600"/>
              </a:spcBef>
              <a:spcAft>
                <a:spcPts val="0"/>
              </a:spcAft>
              <a:buNone/>
            </a:pPr>
            <a:r>
              <a:rPr lang="en" sz="1600">
                <a:solidFill>
                  <a:srgbClr val="000000"/>
                </a:solidFill>
                <a:latin typeface="Philosopher"/>
                <a:ea typeface="Philosopher"/>
                <a:cs typeface="Philosopher"/>
                <a:sym typeface="Philosopher"/>
              </a:rPr>
              <a:t>Step 5 - Request the Statement of Eligibility</a:t>
            </a:r>
            <a:endParaRPr sz="1600">
              <a:solidFill>
                <a:srgbClr val="000000"/>
              </a:solidFill>
              <a:latin typeface="Philosopher"/>
              <a:ea typeface="Philosopher"/>
              <a:cs typeface="Philosopher"/>
              <a:sym typeface="Philosopher"/>
            </a:endParaRPr>
          </a:p>
          <a:p>
            <a:pPr indent="0" lvl="0" marL="0" rtl="0" algn="l">
              <a:lnSpc>
                <a:spcPct val="100000"/>
              </a:lnSpc>
              <a:spcBef>
                <a:spcPts val="1600"/>
              </a:spcBef>
              <a:spcAft>
                <a:spcPts val="0"/>
              </a:spcAft>
              <a:buNone/>
            </a:pPr>
            <a:r>
              <a:rPr lang="en" sz="1600">
                <a:solidFill>
                  <a:srgbClr val="000000"/>
                </a:solidFill>
                <a:latin typeface="Philosopher"/>
                <a:ea typeface="Philosopher"/>
                <a:cs typeface="Philosopher"/>
                <a:sym typeface="Philosopher"/>
              </a:rPr>
              <a:t>Step 6 - Apply Online for the Alternative Resident Educator License</a:t>
            </a:r>
            <a:endParaRPr sz="1600">
              <a:solidFill>
                <a:srgbClr val="000000"/>
              </a:solidFill>
              <a:latin typeface="Philosopher"/>
              <a:ea typeface="Philosopher"/>
              <a:cs typeface="Philosopher"/>
              <a:sym typeface="Philosopher"/>
            </a:endParaRPr>
          </a:p>
          <a:p>
            <a:pPr indent="0" lvl="0" marL="0" rtl="0" algn="l">
              <a:lnSpc>
                <a:spcPct val="100000"/>
              </a:lnSpc>
              <a:spcBef>
                <a:spcPts val="1600"/>
              </a:spcBef>
              <a:spcAft>
                <a:spcPts val="0"/>
              </a:spcAft>
              <a:buNone/>
            </a:pPr>
            <a:r>
              <a:rPr lang="en" sz="1600">
                <a:solidFill>
                  <a:srgbClr val="000000"/>
                </a:solidFill>
                <a:latin typeface="Philosopher"/>
                <a:ea typeface="Philosopher"/>
                <a:cs typeface="Philosopher"/>
                <a:sym typeface="Philosopher"/>
              </a:rPr>
              <a:t>Step 7 - Advance to the Professional License</a:t>
            </a:r>
            <a:endParaRPr sz="1600">
              <a:solidFill>
                <a:srgbClr val="000000"/>
              </a:solidFill>
              <a:latin typeface="Philosopher"/>
              <a:ea typeface="Philosopher"/>
              <a:cs typeface="Philosopher"/>
              <a:sym typeface="Philosopher"/>
            </a:endParaRPr>
          </a:p>
          <a:p>
            <a:pPr indent="0" lvl="0" marL="0" rtl="0" algn="l">
              <a:spcBef>
                <a:spcPts val="1600"/>
              </a:spcBef>
              <a:spcAft>
                <a:spcPts val="1600"/>
              </a:spcAft>
              <a:buNone/>
            </a:pPr>
            <a:r>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26"/>
          <p:cNvPicPr preferRelativeResize="0"/>
          <p:nvPr/>
        </p:nvPicPr>
        <p:blipFill>
          <a:blip r:embed="rId3">
            <a:alphaModFix/>
          </a:blip>
          <a:stretch>
            <a:fillRect/>
          </a:stretch>
        </p:blipFill>
        <p:spPr>
          <a:xfrm>
            <a:off x="631100" y="867775"/>
            <a:ext cx="7510150" cy="3502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14"/>
          <p:cNvPicPr preferRelativeResize="0"/>
          <p:nvPr/>
        </p:nvPicPr>
        <p:blipFill>
          <a:blip r:embed="rId3">
            <a:alphaModFix/>
          </a:blip>
          <a:stretch>
            <a:fillRect/>
          </a:stretch>
        </p:blipFill>
        <p:spPr>
          <a:xfrm>
            <a:off x="819150" y="1235200"/>
            <a:ext cx="7505700" cy="2414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highlight>
                  <a:schemeClr val="dk1"/>
                </a:highlight>
                <a:latin typeface="Philosopher"/>
                <a:ea typeface="Philosopher"/>
                <a:cs typeface="Philosopher"/>
                <a:sym typeface="Philosopher"/>
              </a:rPr>
              <a:t>June 2, 2023</a:t>
            </a:r>
            <a:endParaRPr>
              <a:solidFill>
                <a:srgbClr val="000000"/>
              </a:solidFill>
              <a:highlight>
                <a:schemeClr val="dk1"/>
              </a:highlight>
              <a:latin typeface="Philosopher"/>
              <a:ea typeface="Philosopher"/>
              <a:cs typeface="Philosopher"/>
              <a:sym typeface="Philosopher"/>
            </a:endParaRPr>
          </a:p>
        </p:txBody>
      </p:sp>
      <p:sp>
        <p:nvSpPr>
          <p:cNvPr id="141" name="Google Shape;141;p15"/>
          <p:cNvSpPr txBox="1"/>
          <p:nvPr>
            <p:ph idx="1" type="body"/>
          </p:nvPr>
        </p:nvSpPr>
        <p:spPr>
          <a:xfrm>
            <a:off x="4572000" y="1470075"/>
            <a:ext cx="3831600" cy="3153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600">
                <a:latin typeface="Philosopher"/>
                <a:ea typeface="Philosopher"/>
                <a:cs typeface="Philosopher"/>
                <a:sym typeface="Philosopher"/>
              </a:rPr>
              <a:t>Why does CCS use the last day of school when the permit does not expire until June 30, 2023?</a:t>
            </a:r>
            <a:endParaRPr sz="2600">
              <a:latin typeface="Philosopher"/>
              <a:ea typeface="Philosopher"/>
              <a:cs typeface="Philosopher"/>
              <a:sym typeface="Philosopher"/>
            </a:endParaRPr>
          </a:p>
        </p:txBody>
      </p:sp>
      <p:pic>
        <p:nvPicPr>
          <p:cNvPr id="142" name="Google Shape;142;p15"/>
          <p:cNvPicPr preferRelativeResize="0"/>
          <p:nvPr/>
        </p:nvPicPr>
        <p:blipFill>
          <a:blip r:embed="rId3">
            <a:alphaModFix/>
          </a:blip>
          <a:stretch>
            <a:fillRect/>
          </a:stretch>
        </p:blipFill>
        <p:spPr>
          <a:xfrm>
            <a:off x="694225" y="1577750"/>
            <a:ext cx="2725575" cy="3152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819150" y="845600"/>
            <a:ext cx="7505700" cy="66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Philosopher"/>
                <a:ea typeface="Philosopher"/>
                <a:cs typeface="Philosopher"/>
                <a:sym typeface="Philosopher"/>
              </a:rPr>
              <a:t>Title I Funds</a:t>
            </a:r>
            <a:endParaRPr>
              <a:solidFill>
                <a:srgbClr val="000000"/>
              </a:solidFill>
              <a:latin typeface="Philosopher"/>
              <a:ea typeface="Philosopher"/>
              <a:cs typeface="Philosopher"/>
              <a:sym typeface="Philosopher"/>
            </a:endParaRPr>
          </a:p>
        </p:txBody>
      </p:sp>
      <p:sp>
        <p:nvSpPr>
          <p:cNvPr id="148" name="Google Shape;148;p16"/>
          <p:cNvSpPr txBox="1"/>
          <p:nvPr>
            <p:ph idx="1" type="body"/>
          </p:nvPr>
        </p:nvSpPr>
        <p:spPr>
          <a:xfrm>
            <a:off x="819150" y="1514600"/>
            <a:ext cx="7505700" cy="313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Charm"/>
                <a:ea typeface="Charm"/>
                <a:cs typeface="Charm"/>
                <a:sym typeface="Charm"/>
              </a:rPr>
              <a:t>Title I Fund Requirements: </a:t>
            </a:r>
            <a:r>
              <a:rPr lang="en" sz="1800" u="sng">
                <a:solidFill>
                  <a:schemeClr val="hlink"/>
                </a:solidFill>
                <a:latin typeface="Charm"/>
                <a:ea typeface="Charm"/>
                <a:cs typeface="Charm"/>
                <a:sym typeface="Charm"/>
                <a:hlinkClick r:id="rId3"/>
              </a:rPr>
              <a:t>https://codes.ohio.gov/ohio-revised-code/section-3319.074</a:t>
            </a:r>
            <a:endParaRPr sz="1800">
              <a:solidFill>
                <a:srgbClr val="000000"/>
              </a:solidFill>
              <a:latin typeface="Charm"/>
              <a:ea typeface="Charm"/>
              <a:cs typeface="Charm"/>
              <a:sym typeface="Charm"/>
            </a:endParaRPr>
          </a:p>
          <a:p>
            <a:pPr indent="0" lvl="0" marL="0" rtl="0" algn="l">
              <a:spcBef>
                <a:spcPts val="1600"/>
              </a:spcBef>
              <a:spcAft>
                <a:spcPts val="0"/>
              </a:spcAft>
              <a:buNone/>
            </a:pPr>
            <a:r>
              <a:rPr lang="en" sz="1550">
                <a:solidFill>
                  <a:srgbClr val="333333"/>
                </a:solidFill>
                <a:highlight>
                  <a:schemeClr val="dk1"/>
                </a:highlight>
                <a:latin typeface="Philosopher"/>
                <a:ea typeface="Philosopher"/>
                <a:cs typeface="Philosopher"/>
                <a:sym typeface="Philosopher"/>
              </a:rPr>
              <a:t>At the start of each school year, each school district shall notify the parent or guardian of each student enrolled in the district that the parent or guardian may request information on the professional qualifications of each classroom teacher who provides instruction to the student. The district shall provide the information on each applicable teacher in a timely manner to any parent or guardian who requests it. Such information shall include at least the following:</a:t>
            </a:r>
            <a:endParaRPr sz="1550">
              <a:solidFill>
                <a:srgbClr val="333333"/>
              </a:solidFill>
              <a:highlight>
                <a:schemeClr val="dk1"/>
              </a:highlight>
              <a:latin typeface="Philosopher"/>
              <a:ea typeface="Philosopher"/>
              <a:cs typeface="Philosopher"/>
              <a:sym typeface="Philosopher"/>
            </a:endParaRPr>
          </a:p>
          <a:p>
            <a:pPr indent="0" lvl="0" marL="0" rtl="0" algn="l">
              <a:spcBef>
                <a:spcPts val="1600"/>
              </a:spcBef>
              <a:spcAft>
                <a:spcPts val="0"/>
              </a:spcAft>
              <a:buNone/>
            </a:pPr>
            <a:r>
              <a:rPr lang="en" sz="1550">
                <a:solidFill>
                  <a:srgbClr val="333333"/>
                </a:solidFill>
                <a:highlight>
                  <a:schemeClr val="dk1"/>
                </a:highlight>
                <a:latin typeface="Philosopher"/>
                <a:ea typeface="Philosopher"/>
                <a:cs typeface="Philosopher"/>
                <a:sym typeface="Philosopher"/>
              </a:rPr>
              <a:t>(2) Whether a paraprofessional provides any services to the student and, if so, the qualifications of the paraprofessional.</a:t>
            </a:r>
            <a:endParaRPr sz="1550">
              <a:solidFill>
                <a:srgbClr val="333333"/>
              </a:solidFill>
              <a:highlight>
                <a:srgbClr val="FFFFFF"/>
              </a:highlight>
              <a:latin typeface="Philosopher"/>
              <a:ea typeface="Philosopher"/>
              <a:cs typeface="Philosopher"/>
              <a:sym typeface="Philosopher"/>
            </a:endParaRPr>
          </a:p>
          <a:p>
            <a:pPr indent="0" lvl="0" marL="0" rtl="0" algn="l">
              <a:spcBef>
                <a:spcPts val="1600"/>
              </a:spcBef>
              <a:spcAft>
                <a:spcPts val="0"/>
              </a:spcAft>
              <a:buNone/>
            </a:pPr>
            <a:r>
              <a:t/>
            </a:r>
            <a:endParaRPr sz="1800">
              <a:solidFill>
                <a:srgbClr val="000000"/>
              </a:solidFill>
              <a:latin typeface="Charm"/>
              <a:ea typeface="Charm"/>
              <a:cs typeface="Charm"/>
              <a:sym typeface="Charm"/>
            </a:endParaRPr>
          </a:p>
          <a:p>
            <a:pPr indent="0" lvl="0" marL="0" rtl="0" algn="l">
              <a:spcBef>
                <a:spcPts val="1600"/>
              </a:spcBef>
              <a:spcAft>
                <a:spcPts val="1600"/>
              </a:spcAft>
              <a:buNone/>
            </a:pPr>
            <a:r>
              <a:t/>
            </a:r>
            <a:endParaRPr sz="1800">
              <a:solidFill>
                <a:srgbClr val="000000"/>
              </a:solidFill>
              <a:latin typeface="Charm"/>
              <a:ea typeface="Charm"/>
              <a:cs typeface="Charm"/>
              <a:sym typeface="Char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333333"/>
                </a:solidFill>
                <a:highlight>
                  <a:schemeClr val="dk1"/>
                </a:highlight>
                <a:latin typeface="Philosopher"/>
                <a:ea typeface="Philosopher"/>
                <a:cs typeface="Philosopher"/>
                <a:sym typeface="Philosopher"/>
              </a:rPr>
              <a:t>Using Title I Funds</a:t>
            </a:r>
            <a:endParaRPr b="1"/>
          </a:p>
        </p:txBody>
      </p:sp>
      <p:sp>
        <p:nvSpPr>
          <p:cNvPr id="154" name="Google Shape;154;p17"/>
          <p:cNvSpPr txBox="1"/>
          <p:nvPr>
            <p:ph idx="1" type="body"/>
          </p:nvPr>
        </p:nvSpPr>
        <p:spPr>
          <a:xfrm>
            <a:off x="819150" y="1627850"/>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333333"/>
                </a:solidFill>
                <a:highlight>
                  <a:schemeClr val="dk1"/>
                </a:highlight>
                <a:latin typeface="Philosopher"/>
                <a:ea typeface="Philosopher"/>
                <a:cs typeface="Philosopher"/>
                <a:sym typeface="Philosopher"/>
              </a:rPr>
              <a:t>Providing services to homeless students that do not attend Title I schools;</a:t>
            </a:r>
            <a:endParaRPr sz="1900">
              <a:solidFill>
                <a:srgbClr val="333333"/>
              </a:solidFill>
              <a:highlight>
                <a:schemeClr val="dk1"/>
              </a:highlight>
              <a:latin typeface="Philosopher"/>
              <a:ea typeface="Philosopher"/>
              <a:cs typeface="Philosopher"/>
              <a:sym typeface="Philosopher"/>
            </a:endParaRPr>
          </a:p>
          <a:p>
            <a:pPr indent="0" lvl="0" marL="0" rtl="0" algn="l">
              <a:spcBef>
                <a:spcPts val="1600"/>
              </a:spcBef>
              <a:spcAft>
                <a:spcPts val="0"/>
              </a:spcAft>
              <a:buNone/>
            </a:pPr>
            <a:r>
              <a:rPr lang="en" sz="1900">
                <a:solidFill>
                  <a:srgbClr val="000000"/>
                </a:solidFill>
                <a:latin typeface="Philosopher"/>
                <a:ea typeface="Philosopher"/>
                <a:cs typeface="Philosopher"/>
                <a:sym typeface="Philosopher"/>
              </a:rPr>
              <a:t>Collaborating with child welfare agencies to ensure the educational stability of children in foster care;</a:t>
            </a:r>
            <a:endParaRPr sz="1900">
              <a:solidFill>
                <a:srgbClr val="000000"/>
              </a:solidFill>
              <a:latin typeface="Philosopher"/>
              <a:ea typeface="Philosopher"/>
              <a:cs typeface="Philosopher"/>
              <a:sym typeface="Philosopher"/>
            </a:endParaRPr>
          </a:p>
          <a:p>
            <a:pPr indent="0" lvl="0" marL="0" rtl="0" algn="l">
              <a:spcBef>
                <a:spcPts val="1600"/>
              </a:spcBef>
              <a:spcAft>
                <a:spcPts val="1600"/>
              </a:spcAft>
              <a:buNone/>
            </a:pPr>
            <a:r>
              <a:rPr lang="en" sz="1900">
                <a:solidFill>
                  <a:srgbClr val="000000"/>
                </a:solidFill>
                <a:latin typeface="Philosopher"/>
                <a:ea typeface="Philosopher"/>
                <a:cs typeface="Philosopher"/>
                <a:sym typeface="Philosopher"/>
              </a:rPr>
              <a:t>Developing and implementing plans to support and improve low-performing schools identified by the state through its accountability system;</a:t>
            </a:r>
            <a:endParaRPr sz="1900">
              <a:solidFill>
                <a:srgbClr val="000000"/>
              </a:solidFill>
              <a:latin typeface="Philosopher"/>
              <a:ea typeface="Philosopher"/>
              <a:cs typeface="Philosopher"/>
              <a:sym typeface="Philosop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Philosopher"/>
                <a:ea typeface="Philosopher"/>
                <a:cs typeface="Philosopher"/>
                <a:sym typeface="Philosopher"/>
              </a:rPr>
              <a:t>ESEA Designation</a:t>
            </a:r>
            <a:endParaRPr>
              <a:solidFill>
                <a:srgbClr val="000000"/>
              </a:solidFill>
              <a:latin typeface="Philosopher"/>
              <a:ea typeface="Philosopher"/>
              <a:cs typeface="Philosopher"/>
              <a:sym typeface="Philosopher"/>
            </a:endParaRPr>
          </a:p>
          <a:p>
            <a:pPr indent="0" lvl="0" marL="0" rtl="0" algn="ctr">
              <a:spcBef>
                <a:spcPts val="0"/>
              </a:spcBef>
              <a:spcAft>
                <a:spcPts val="0"/>
              </a:spcAft>
              <a:buNone/>
            </a:pPr>
            <a:r>
              <a:rPr lang="en">
                <a:solidFill>
                  <a:srgbClr val="000000"/>
                </a:solidFill>
                <a:latin typeface="Philosopher"/>
                <a:ea typeface="Philosopher"/>
                <a:cs typeface="Philosopher"/>
                <a:sym typeface="Philosopher"/>
              </a:rPr>
              <a:t>(</a:t>
            </a:r>
            <a:r>
              <a:rPr lang="en" sz="2400">
                <a:solidFill>
                  <a:srgbClr val="000000"/>
                </a:solidFill>
                <a:latin typeface="Philosopher"/>
                <a:ea typeface="Philosopher"/>
                <a:cs typeface="Philosopher"/>
                <a:sym typeface="Philosopher"/>
              </a:rPr>
              <a:t>Elementary &amp; Secondary Education Act of 1965</a:t>
            </a:r>
            <a:r>
              <a:rPr lang="en">
                <a:solidFill>
                  <a:srgbClr val="000000"/>
                </a:solidFill>
                <a:latin typeface="Philosopher"/>
                <a:ea typeface="Philosopher"/>
                <a:cs typeface="Philosopher"/>
                <a:sym typeface="Philosopher"/>
              </a:rPr>
              <a:t>)</a:t>
            </a:r>
            <a:endParaRPr>
              <a:solidFill>
                <a:srgbClr val="000000"/>
              </a:solidFill>
              <a:latin typeface="Philosopher"/>
              <a:ea typeface="Philosopher"/>
              <a:cs typeface="Philosopher"/>
              <a:sym typeface="Philosopher"/>
            </a:endParaRPr>
          </a:p>
        </p:txBody>
      </p:sp>
      <p:sp>
        <p:nvSpPr>
          <p:cNvPr id="160" name="Google Shape;160;p18"/>
          <p:cNvSpPr txBox="1"/>
          <p:nvPr>
            <p:ph idx="1" type="body"/>
          </p:nvPr>
        </p:nvSpPr>
        <p:spPr>
          <a:xfrm>
            <a:off x="819150" y="1987975"/>
            <a:ext cx="7505700" cy="242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hilosopher"/>
                <a:ea typeface="Philosopher"/>
                <a:cs typeface="Philosopher"/>
                <a:sym typeface="Philosopher"/>
              </a:rPr>
              <a:t>Because of the Title I </a:t>
            </a:r>
            <a:r>
              <a:rPr lang="en" sz="2400">
                <a:latin typeface="Philosopher"/>
                <a:ea typeface="Philosopher"/>
                <a:cs typeface="Philosopher"/>
                <a:sym typeface="Philosopher"/>
              </a:rPr>
              <a:t>requirement</a:t>
            </a:r>
            <a:r>
              <a:rPr lang="en" sz="2400">
                <a:latin typeface="Philosopher"/>
                <a:ea typeface="Philosopher"/>
                <a:cs typeface="Philosopher"/>
                <a:sym typeface="Philosopher"/>
              </a:rPr>
              <a:t>, all IA’s with the exception of the ESL IA’s are required to have the ESEA designation on their permit. This requirement deadline was 6/4/2022. Guidelines state that your permit should be kept at the district office and at the building.</a:t>
            </a:r>
            <a:endParaRPr sz="2400">
              <a:latin typeface="Philosopher"/>
              <a:ea typeface="Philosopher"/>
              <a:cs typeface="Philosopher"/>
              <a:sym typeface="Philosopher"/>
            </a:endParaRPr>
          </a:p>
          <a:p>
            <a:pPr indent="0" lvl="0" marL="0" rtl="0" algn="l">
              <a:spcBef>
                <a:spcPts val="1600"/>
              </a:spcBef>
              <a:spcAft>
                <a:spcPts val="0"/>
              </a:spcAft>
              <a:buNone/>
            </a:pPr>
            <a:r>
              <a:rPr lang="en" sz="2400">
                <a:latin typeface="Philosopher"/>
                <a:ea typeface="Philosopher"/>
                <a:cs typeface="Philosopher"/>
                <a:sym typeface="Philosopher"/>
              </a:rPr>
              <a:t>Several IA’s still have not added this to their permit.</a:t>
            </a:r>
            <a:endParaRPr sz="2400">
              <a:latin typeface="Philosopher"/>
              <a:ea typeface="Philosopher"/>
              <a:cs typeface="Philosopher"/>
              <a:sym typeface="Philosopher"/>
            </a:endParaRPr>
          </a:p>
          <a:p>
            <a:pPr indent="0" lvl="0" marL="0" rtl="0" algn="l">
              <a:spcBef>
                <a:spcPts val="1600"/>
              </a:spcBef>
              <a:spcAft>
                <a:spcPts val="1600"/>
              </a:spcAft>
              <a:buNone/>
            </a:pPr>
            <a:r>
              <a:t/>
            </a:r>
            <a:endParaRPr sz="2400">
              <a:latin typeface="Philosopher"/>
              <a:ea typeface="Philosopher"/>
              <a:cs typeface="Philosopher"/>
              <a:sym typeface="Philosop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19"/>
          <p:cNvPicPr preferRelativeResize="0"/>
          <p:nvPr/>
        </p:nvPicPr>
        <p:blipFill>
          <a:blip r:embed="rId3">
            <a:alphaModFix/>
          </a:blip>
          <a:stretch>
            <a:fillRect/>
          </a:stretch>
        </p:blipFill>
        <p:spPr>
          <a:xfrm>
            <a:off x="2584175" y="252450"/>
            <a:ext cx="3975649" cy="4670177"/>
          </a:xfrm>
          <a:prstGeom prst="rect">
            <a:avLst/>
          </a:prstGeom>
          <a:noFill/>
          <a:ln>
            <a:noFill/>
          </a:ln>
        </p:spPr>
      </p:pic>
      <p:sp>
        <p:nvSpPr>
          <p:cNvPr id="166" name="Google Shape;166;p19"/>
          <p:cNvSpPr txBox="1"/>
          <p:nvPr/>
        </p:nvSpPr>
        <p:spPr>
          <a:xfrm>
            <a:off x="501575" y="820425"/>
            <a:ext cx="20826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latin typeface="Philosopher"/>
                <a:ea typeface="Philosopher"/>
                <a:cs typeface="Philosopher"/>
                <a:sym typeface="Philosopher"/>
              </a:rPr>
              <a:t>This form can be used to keep track of all IA’s permit status in each school</a:t>
            </a:r>
            <a:endParaRPr sz="2600">
              <a:latin typeface="Philosopher"/>
              <a:ea typeface="Philosopher"/>
              <a:cs typeface="Philosopher"/>
              <a:sym typeface="Philosop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0"/>
          <p:cNvSpPr txBox="1"/>
          <p:nvPr/>
        </p:nvSpPr>
        <p:spPr>
          <a:xfrm>
            <a:off x="501575" y="820425"/>
            <a:ext cx="20826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latin typeface="Philosopher"/>
                <a:ea typeface="Philosopher"/>
                <a:cs typeface="Philosopher"/>
                <a:sym typeface="Philosopher"/>
              </a:rPr>
              <a:t>This form can be used to keep track of all IA’s permit status in each school</a:t>
            </a:r>
            <a:endParaRPr sz="2600">
              <a:latin typeface="Philosopher"/>
              <a:ea typeface="Philosopher"/>
              <a:cs typeface="Philosopher"/>
              <a:sym typeface="Philosopher"/>
            </a:endParaRPr>
          </a:p>
        </p:txBody>
      </p:sp>
      <p:pic>
        <p:nvPicPr>
          <p:cNvPr id="172" name="Google Shape;172;p20"/>
          <p:cNvPicPr preferRelativeResize="0"/>
          <p:nvPr/>
        </p:nvPicPr>
        <p:blipFill>
          <a:blip r:embed="rId3">
            <a:alphaModFix/>
          </a:blip>
          <a:stretch>
            <a:fillRect/>
          </a:stretch>
        </p:blipFill>
        <p:spPr>
          <a:xfrm>
            <a:off x="2736575" y="268225"/>
            <a:ext cx="3740075" cy="46386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100">
                <a:solidFill>
                  <a:srgbClr val="000000"/>
                </a:solidFill>
                <a:latin typeface="Philosopher"/>
                <a:ea typeface="Philosopher"/>
                <a:cs typeface="Philosopher"/>
                <a:sym typeface="Philosopher"/>
              </a:rPr>
              <a:t>Transcript or ParaPro</a:t>
            </a:r>
            <a:endParaRPr sz="3100">
              <a:solidFill>
                <a:srgbClr val="000000"/>
              </a:solidFill>
              <a:latin typeface="Philosopher"/>
              <a:ea typeface="Philosopher"/>
              <a:cs typeface="Philosopher"/>
              <a:sym typeface="Philosopher"/>
            </a:endParaRPr>
          </a:p>
        </p:txBody>
      </p:sp>
      <p:sp>
        <p:nvSpPr>
          <p:cNvPr id="178" name="Google Shape;178;p21"/>
          <p:cNvSpPr txBox="1"/>
          <p:nvPr>
            <p:ph idx="1" type="body"/>
          </p:nvPr>
        </p:nvSpPr>
        <p:spPr>
          <a:xfrm>
            <a:off x="819150" y="1546200"/>
            <a:ext cx="7505700" cy="28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000000"/>
                </a:solidFill>
                <a:latin typeface="Philosopher"/>
                <a:ea typeface="Philosopher"/>
                <a:cs typeface="Philosopher"/>
                <a:sym typeface="Philosopher"/>
              </a:rPr>
              <a:t>If you still need your ESEA designation, please make sure you have your official transcripts or your ParaPro score before you apply.</a:t>
            </a:r>
            <a:endParaRPr sz="2300">
              <a:solidFill>
                <a:srgbClr val="000000"/>
              </a:solidFill>
              <a:latin typeface="Philosopher"/>
              <a:ea typeface="Philosopher"/>
              <a:cs typeface="Philosopher"/>
              <a:sym typeface="Philosopher"/>
            </a:endParaRPr>
          </a:p>
          <a:p>
            <a:pPr indent="0" lvl="0" marL="0" rtl="0" algn="l">
              <a:spcBef>
                <a:spcPts val="1600"/>
              </a:spcBef>
              <a:spcAft>
                <a:spcPts val="1600"/>
              </a:spcAft>
              <a:buNone/>
            </a:pPr>
            <a:r>
              <a:rPr lang="en" sz="2300">
                <a:solidFill>
                  <a:srgbClr val="000000"/>
                </a:solidFill>
                <a:latin typeface="Philosopher"/>
                <a:ea typeface="Philosopher"/>
                <a:cs typeface="Philosopher"/>
                <a:sym typeface="Philosopher"/>
              </a:rPr>
              <a:t>ODE will put your application on hold for 60 days. After this date they will deny your application and charge you a $25.00 </a:t>
            </a:r>
            <a:r>
              <a:rPr lang="en" sz="2300">
                <a:solidFill>
                  <a:srgbClr val="000000"/>
                </a:solidFill>
                <a:highlight>
                  <a:srgbClr val="FFFFFF"/>
                </a:highlight>
                <a:latin typeface="Philosopher"/>
                <a:ea typeface="Philosopher"/>
                <a:cs typeface="Philosopher"/>
                <a:sym typeface="Philosopher"/>
              </a:rPr>
              <a:t>Non Refundable</a:t>
            </a:r>
            <a:r>
              <a:rPr lang="en" sz="2300">
                <a:solidFill>
                  <a:srgbClr val="000000"/>
                </a:solidFill>
                <a:highlight>
                  <a:srgbClr val="FFFFFF"/>
                </a:highlight>
                <a:latin typeface="Philosopher"/>
                <a:ea typeface="Philosopher"/>
                <a:cs typeface="Philosopher"/>
                <a:sym typeface="Philosopher"/>
              </a:rPr>
              <a:t> processing fee for application requests that do not result in issuance of a license</a:t>
            </a:r>
            <a:endParaRPr sz="2300">
              <a:solidFill>
                <a:srgbClr val="000000"/>
              </a:solidFill>
              <a:latin typeface="Philosopher"/>
              <a:ea typeface="Philosopher"/>
              <a:cs typeface="Philosopher"/>
              <a:sym typeface="Philosophe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